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256" r:id="rId2"/>
    <p:sldId id="292" r:id="rId3"/>
    <p:sldId id="257" r:id="rId4"/>
    <p:sldId id="259" r:id="rId5"/>
    <p:sldId id="260" r:id="rId6"/>
    <p:sldId id="258" r:id="rId7"/>
    <p:sldId id="299" r:id="rId8"/>
    <p:sldId id="298" r:id="rId9"/>
    <p:sldId id="297" r:id="rId10"/>
    <p:sldId id="293" r:id="rId11"/>
    <p:sldId id="262" r:id="rId12"/>
    <p:sldId id="263" r:id="rId13"/>
    <p:sldId id="264" r:id="rId14"/>
    <p:sldId id="294" r:id="rId15"/>
    <p:sldId id="295" r:id="rId16"/>
    <p:sldId id="29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0066FF"/>
    <a:srgbClr val="66FF66"/>
    <a:srgbClr val="1AB822"/>
    <a:srgbClr val="0000FF"/>
    <a:srgbClr val="9D73A9"/>
    <a:srgbClr val="4AD67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DF9FD5-A7FC-4D86-AF6C-2EF03F0CDD31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2E1866-64ED-4AB4-AB5B-2CFEE78F6E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0F152E-C3E3-47AC-A063-E4258FB4230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9F564-EE3B-478B-BF48-3FE43D22A942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1966F-306E-4386-950D-F931A90F79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7482-B855-4972-AAFE-F1959C04DA73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71B16-F6D6-42E1-82FD-32BE3FE5B8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D8FC7-7638-4075-8CF9-E08C55474715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AFD66-A6FD-4E41-878C-E7799B9ADD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8D755-9B1B-43F8-8E21-E53CB2ACB865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25FF2-EBB1-4630-A42A-3DA0EF0527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E665D-D433-4DDF-9C8C-46E9CCD2E889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B224-0A09-495B-A412-2853B1962C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AA9FB-11B5-4841-8566-77110E1B44FF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F059-EB68-49A9-BE90-1DFEE175DD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CBD4-11F2-4A3B-9397-CBBBECA293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2D7ED-5D93-44C9-A1F9-EDFE2438DF5F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F63F1-05D8-47F2-B229-EF5E0DDE73AC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5485F-F998-4C62-BD7C-A355CBE928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72012-8161-4AFE-B3CC-D9DE2838E6AF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342F-AE34-4A84-A9EE-68F46B502E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4D54F-7FDE-4C96-AB2B-3655CB54AED7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FB8C8-5964-4C1C-B5AD-9B16AE7EB0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10C61-CD90-4639-ACAD-0F40FC9E60B1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B67E-1493-496E-A9B5-E38717ECD3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9EEAE18-34A6-4601-9416-B4F2B2A223B2}" type="datetimeFigureOut">
              <a:rPr lang="ru-RU"/>
              <a:pPr>
                <a:defRPr/>
              </a:pPr>
              <a:t>01.04.2013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1FFFA06-BDAD-4E88-9744-3FCF086BD6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9" r:id="rId8"/>
    <p:sldLayoutId id="2147483700" r:id="rId9"/>
    <p:sldLayoutId id="2147483691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enjoyniigata.com/english/photo/img/na00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www.stihi.ru/pics/2010/11/04/2908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ning-enc.ru/zh/zheleznye-rudy/" TargetMode="External"/><Relationship Id="rId13" Type="http://schemas.openxmlformats.org/officeDocument/2006/relationships/hyperlink" Target="http://www.mining-enc.ru/s/svinec/" TargetMode="External"/><Relationship Id="rId18" Type="http://schemas.openxmlformats.org/officeDocument/2006/relationships/hyperlink" Target="http://www.mining-enc.ru/i/izvestnyak/" TargetMode="External"/><Relationship Id="rId3" Type="http://schemas.openxmlformats.org/officeDocument/2006/relationships/image" Target="../media/image23.jpeg"/><Relationship Id="rId7" Type="http://schemas.openxmlformats.org/officeDocument/2006/relationships/hyperlink" Target="http://www.mining-enc.ru/m/mineralnoe-syre/" TargetMode="External"/><Relationship Id="rId12" Type="http://schemas.openxmlformats.org/officeDocument/2006/relationships/hyperlink" Target="http://www.mining-enc.ru/r/ruda/" TargetMode="External"/><Relationship Id="rId17" Type="http://schemas.openxmlformats.org/officeDocument/2006/relationships/hyperlink" Target="http://www.mining-enc.ru/b/barit/" TargetMode="External"/><Relationship Id="rId2" Type="http://schemas.openxmlformats.org/officeDocument/2006/relationships/hyperlink" Target="http://www.mining-enc.ru/images/ya/japonija2_novyy_razmer.jpg" TargetMode="External"/><Relationship Id="rId16" Type="http://schemas.openxmlformats.org/officeDocument/2006/relationships/hyperlink" Target="http://www.mining-enc.ru/s/sera/" TargetMode="External"/><Relationship Id="rId20" Type="http://schemas.openxmlformats.org/officeDocument/2006/relationships/hyperlink" Target="http://www.mining-enc.ru/p/piri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ning-enc.ru/s/stroitelnye-materialy/" TargetMode="External"/><Relationship Id="rId11" Type="http://schemas.openxmlformats.org/officeDocument/2006/relationships/hyperlink" Target="http://www.mining-enc.ru/p/poleznye-iskopaemye/" TargetMode="External"/><Relationship Id="rId5" Type="http://schemas.openxmlformats.org/officeDocument/2006/relationships/hyperlink" Target="http://www.mining-enc.ru/p/polimetallicheskie-rudy/" TargetMode="External"/><Relationship Id="rId15" Type="http://schemas.openxmlformats.org/officeDocument/2006/relationships/hyperlink" Target="http://www.mining-enc.ru/s/serebro-/" TargetMode="External"/><Relationship Id="rId10" Type="http://schemas.openxmlformats.org/officeDocument/2006/relationships/hyperlink" Target="http://www.mining-enc.ru/c/cink-/" TargetMode="External"/><Relationship Id="rId19" Type="http://schemas.openxmlformats.org/officeDocument/2006/relationships/hyperlink" Target="http://www.mining-enc.ru/d/dolomit/" TargetMode="External"/><Relationship Id="rId4" Type="http://schemas.openxmlformats.org/officeDocument/2006/relationships/hyperlink" Target="http://www.mining-enc.ru/k/kamennyj-ugol/" TargetMode="External"/><Relationship Id="rId9" Type="http://schemas.openxmlformats.org/officeDocument/2006/relationships/hyperlink" Target="http://www.mining-enc.ru/m/med/" TargetMode="External"/><Relationship Id="rId14" Type="http://schemas.openxmlformats.org/officeDocument/2006/relationships/hyperlink" Target="http://www.mining-enc.ru/c/cink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ing-enc.ru/v/vulkany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ining-enc.ru/r/rify/" TargetMode="External"/><Relationship Id="rId4" Type="http://schemas.openxmlformats.org/officeDocument/2006/relationships/hyperlink" Target="http://www.mining-enc.ru/z/zemletryaseniya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2014537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ja-JP" altLang="en-US" sz="9600" dirty="0" smtClean="0">
                <a:solidFill>
                  <a:srgbClr val="4AD675"/>
                </a:solidFill>
              </a:rPr>
              <a:t>日本</a:t>
            </a:r>
            <a:endParaRPr lang="ru-RU" sz="9600" dirty="0">
              <a:solidFill>
                <a:srgbClr val="4AD675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9600" dirty="0" smtClean="0">
                <a:latin typeface="Monotype Corsiva" pitchFamily="66" charset="0"/>
              </a:rPr>
              <a:t>ЯПОНИЯ</a:t>
            </a:r>
            <a:endParaRPr lang="ru-RU" sz="9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 bwMode="auto">
          <a:xfrm>
            <a:off x="827088" y="-171450"/>
            <a:ext cx="6562725" cy="1219200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ln>
                  <a:noFill/>
                </a:ln>
                <a:effectLst/>
              </a:rPr>
              <a:t>Водные ресурсы</a:t>
            </a:r>
          </a:p>
        </p:txBody>
      </p:sp>
      <p:pic>
        <p:nvPicPr>
          <p:cNvPr id="58373" name="Picture 5" descr="na0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412875"/>
            <a:ext cx="3671888" cy="3003550"/>
          </a:xfrm>
          <a:prstGeom prst="rect">
            <a:avLst/>
          </a:prstGeom>
          <a:noFill/>
        </p:spPr>
      </p:pic>
      <p:pic>
        <p:nvPicPr>
          <p:cNvPr id="58375" name="Picture 7" descr="290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1268413"/>
            <a:ext cx="4067175" cy="3044825"/>
          </a:xfrm>
          <a:prstGeom prst="rect">
            <a:avLst/>
          </a:prstGeom>
          <a:noFill/>
        </p:spPr>
      </p:pic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5795963" y="436562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Озеро Бива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042988" y="4437063"/>
            <a:ext cx="230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Река Синано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0" y="5118100"/>
            <a:ext cx="9144000" cy="17399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Короткие многоводные реки используются для орошения и получения гидроэнергии. Многочисленные озёра, крупнейшее — Бива. 68% территории покрыто кустарником и лесами, на острове Хоккайдо главным образом хвойными, южнее вечнозелёными, субтропическими и тропическими. Многочисленные национальные парки (в том числе подводные, на мелководьях), заповедники, заказники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9600" smtClean="0"/>
              <a:t>         </a:t>
            </a:r>
            <a:r>
              <a:rPr lang="ru-RU" sz="9600" smtClean="0">
                <a:solidFill>
                  <a:srgbClr val="66FFCC"/>
                </a:solidFill>
                <a:latin typeface="Monotype Corsiva" pitchFamily="66" charset="0"/>
              </a:rPr>
              <a:t>Климат</a:t>
            </a:r>
            <a:endParaRPr lang="ru-RU" sz="9600">
              <a:solidFill>
                <a:srgbClr val="66FFCC"/>
              </a:solidFill>
              <a:latin typeface="Monotype Corsiva" pitchFamily="66" charset="0"/>
            </a:endParaRPr>
          </a:p>
        </p:txBody>
      </p: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0" y="4568825"/>
            <a:ext cx="9144000" cy="228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Климат муссонный, на большей части страны субтропический, на севере умеренный, в южной части тропический. Средняя температура января от -5°С на острове Хоккайдо до 6°С на юге Японских островов и до -16°С на архипелаге Рюкю, средняя температура июля соответственно 22, 27 и 28 °С. Осадков 1000-3000 мм в год, на юге до 3500 мм; на севере продолжительный снежный покров. Обычны тайфуны (главным образом осенью) с ураганными ветрами и ливнями. 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323850" y="4724400"/>
            <a:ext cx="7316788" cy="18002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Леса покрывают свыше 66 % страны. Флора Японии насчитывает более 700 видов деревьев и кустарников и около 3000 видов трав.</a:t>
            </a:r>
          </a:p>
        </p:txBody>
      </p:sp>
      <p:sp>
        <p:nvSpPr>
          <p:cNvPr id="4" name="Управляющая кнопка: сведения 3">
            <a:hlinkClick r:id="" action="ppaction://hlinkshowjump?jump=nextslide" highlightClick="1"/>
          </p:cNvPr>
          <p:cNvSpPr/>
          <p:nvPr/>
        </p:nvSpPr>
        <p:spPr>
          <a:xfrm>
            <a:off x="7929563" y="5929313"/>
            <a:ext cx="928687" cy="714375"/>
          </a:xfrm>
          <a:prstGeom prst="actionButtonInformation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66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0_1e97e_65cc4cf9_XL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628775"/>
            <a:ext cx="3686175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3" descr="88fbcaa0c5c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8575" y="1628775"/>
            <a:ext cx="346233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28" y="185716"/>
            <a:ext cx="457506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Лотос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30410" y="174603"/>
            <a:ext cx="8715436" cy="923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Алая сакура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4213" y="5876925"/>
            <a:ext cx="7775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Растения –символы Японии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ln>
                  <a:noFill/>
                </a:ln>
                <a:effectLst/>
              </a:rPr>
              <a:t>Фауна </a:t>
            </a:r>
          </a:p>
        </p:txBody>
      </p:sp>
      <p:pic>
        <p:nvPicPr>
          <p:cNvPr id="59396" name="Рисунок 2" descr="514px-Mandschurenkranich.jpg"/>
          <p:cNvPicPr>
            <a:picLocks noGrp="1" noChangeAspect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1557338"/>
            <a:ext cx="4014788" cy="4678362"/>
          </a:xfrm>
          <a:noFill/>
          <a:ln/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4716463" y="1412875"/>
            <a:ext cx="3697287" cy="52038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Фауна насчитывает 270 видов млекопитающих, около 800 видов птиц и 110 видов пресмыкающихся. В морях, омывающих страну, обитает свыше 600 видов рыб и более 1000 видов моллюсков. Из-за горного рельефа в основном преобладают виды, приспособленные к жизни в горных лесах.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827088" y="6308725"/>
            <a:ext cx="3455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Японский журавль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3683000" cy="1219200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sz="3800" smtClean="0">
                <a:ln>
                  <a:noFill/>
                </a:ln>
                <a:effectLst/>
              </a:rPr>
              <a:t>Минеральные ресурсы</a:t>
            </a:r>
          </a:p>
        </p:txBody>
      </p:sp>
      <p:pic>
        <p:nvPicPr>
          <p:cNvPr id="60421" name="Picture 5" descr="japonija2_novyy_razmer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557338"/>
            <a:ext cx="4329113" cy="4679950"/>
          </a:xfrm>
          <a:prstGeom prst="rect">
            <a:avLst/>
          </a:prstGeom>
          <a:noFill/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932363" y="260350"/>
            <a:ext cx="4211637" cy="59594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Япония относительно бедна минеральными ресурсами; в значительных количествах добываются </a:t>
            </a:r>
            <a:r>
              <a:rPr lang="ru-RU" sz="1600">
                <a:hlinkClick r:id="rId4" tooltip="Каменный уголь"/>
              </a:rPr>
              <a:t>каменный уголь</a:t>
            </a:r>
            <a:r>
              <a:rPr lang="ru-RU" sz="1600"/>
              <a:t>, нефть и газ, </a:t>
            </a:r>
            <a:r>
              <a:rPr lang="ru-RU" sz="1600">
                <a:hlinkClick r:id="rId5" tooltip="Полиметаллические руды"/>
              </a:rPr>
              <a:t>полиметаллические руды</a:t>
            </a:r>
            <a:r>
              <a:rPr lang="ru-RU" sz="1600"/>
              <a:t>, горно-химическое сырьё, нерудные </a:t>
            </a:r>
            <a:r>
              <a:rPr lang="ru-RU" sz="1600">
                <a:hlinkClick r:id="rId6"/>
              </a:rPr>
              <a:t>строительные материалы</a:t>
            </a:r>
            <a:r>
              <a:rPr lang="ru-RU" sz="1600"/>
              <a:t>. Значительная часть потребностей страны в </a:t>
            </a:r>
            <a:r>
              <a:rPr lang="ru-RU" sz="1600">
                <a:hlinkClick r:id="rId7" tooltip="Минеральное сырье"/>
              </a:rPr>
              <a:t>минеральном сырье</a:t>
            </a:r>
            <a:r>
              <a:rPr lang="ru-RU" sz="1600"/>
              <a:t> покрывается за счёт импорта (например, в </a:t>
            </a:r>
            <a:r>
              <a:rPr lang="ru-RU" sz="1600">
                <a:hlinkClick r:id="rId8" tooltip="Железные руды"/>
              </a:rPr>
              <a:t>железной руде</a:t>
            </a:r>
            <a:r>
              <a:rPr lang="ru-RU" sz="1600"/>
              <a:t> на 9/10, в каменном угле на 8/10, в </a:t>
            </a:r>
            <a:r>
              <a:rPr lang="ru-RU" sz="1600">
                <a:hlinkClick r:id="rId9" tooltip="Медь"/>
              </a:rPr>
              <a:t>меди</a:t>
            </a:r>
            <a:r>
              <a:rPr lang="ru-RU" sz="1600"/>
              <a:t> на 3/4, свинце и </a:t>
            </a:r>
            <a:r>
              <a:rPr lang="ru-RU" sz="1600">
                <a:hlinkClick r:id="rId10" tooltip="Цинк"/>
              </a:rPr>
              <a:t>цинке</a:t>
            </a:r>
            <a:r>
              <a:rPr lang="ru-RU" sz="1600"/>
              <a:t> более чем на 1/2). Большая часть </a:t>
            </a:r>
            <a:r>
              <a:rPr lang="ru-RU" sz="1600">
                <a:hlinkClick r:id="rId11" tooltip="Полезные ископаемые"/>
              </a:rPr>
              <a:t>полезных ископаемых</a:t>
            </a:r>
            <a:r>
              <a:rPr lang="ru-RU" sz="1600"/>
              <a:t> сосредоточена в мелких по масштабам месторождениях. Запасы основных полезных ископаемых (табл. 1), за исключением </a:t>
            </a:r>
            <a:r>
              <a:rPr lang="ru-RU" sz="1600">
                <a:hlinkClick r:id="rId12" tooltip="Руда"/>
              </a:rPr>
              <a:t>руд</a:t>
            </a:r>
            <a:r>
              <a:rPr lang="ru-RU" sz="1600"/>
              <a:t> </a:t>
            </a:r>
            <a:r>
              <a:rPr lang="ru-RU" sz="1600">
                <a:hlinkClick r:id="rId13"/>
              </a:rPr>
              <a:t>свинца</a:t>
            </a:r>
            <a:r>
              <a:rPr lang="ru-RU" sz="1600"/>
              <a:t>, </a:t>
            </a:r>
            <a:r>
              <a:rPr lang="ru-RU" sz="1600">
                <a:hlinkClick r:id="rId14"/>
              </a:rPr>
              <a:t>цинка</a:t>
            </a:r>
            <a:r>
              <a:rPr lang="ru-RU" sz="1600"/>
              <a:t>, </a:t>
            </a:r>
            <a:r>
              <a:rPr lang="ru-RU" sz="1600">
                <a:hlinkClick r:id="rId15" tooltip="Серебро"/>
              </a:rPr>
              <a:t>серебра</a:t>
            </a:r>
            <a:r>
              <a:rPr lang="ru-RU" sz="1600"/>
              <a:t>, </a:t>
            </a:r>
            <a:r>
              <a:rPr lang="ru-RU" sz="1600">
                <a:hlinkClick r:id="rId16" tooltip="Сера"/>
              </a:rPr>
              <a:t>серы</a:t>
            </a:r>
            <a:r>
              <a:rPr lang="ru-RU" sz="1600"/>
              <a:t> и </a:t>
            </a:r>
            <a:r>
              <a:rPr lang="ru-RU" sz="1600">
                <a:hlinkClick r:id="rId17" tooltip="Барит"/>
              </a:rPr>
              <a:t>барита</a:t>
            </a:r>
            <a:r>
              <a:rPr lang="ru-RU" sz="1600"/>
              <a:t>, составляют менее 1 % суммарных запасов развитых капиталистических и развивающихся стран. Наряду с этим в Японии разведаны значительные запасы таких полезных ископаемых, как </a:t>
            </a:r>
            <a:r>
              <a:rPr lang="ru-RU" sz="1600">
                <a:hlinkClick r:id="rId18" tooltip="Известняк"/>
              </a:rPr>
              <a:t>известняк</a:t>
            </a:r>
            <a:r>
              <a:rPr lang="ru-RU" sz="1600"/>
              <a:t>, </a:t>
            </a:r>
            <a:r>
              <a:rPr lang="ru-RU" sz="1600">
                <a:hlinkClick r:id="rId19" tooltip="Доломит"/>
              </a:rPr>
              <a:t>доломит</a:t>
            </a:r>
            <a:r>
              <a:rPr lang="ru-RU" sz="1600"/>
              <a:t>, кварцевый песок, </a:t>
            </a:r>
            <a:r>
              <a:rPr lang="ru-RU" sz="1600">
                <a:hlinkClick r:id="rId20" tooltip="Пирит"/>
              </a:rPr>
              <a:t>пирит</a:t>
            </a:r>
            <a:r>
              <a:rPr lang="ru-RU" sz="1600"/>
              <a:t> (карта).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 bwMode="auto">
          <a:xfrm>
            <a:off x="3276600" y="152400"/>
            <a:ext cx="5410200" cy="1219200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ru-RU" sz="3800" smtClean="0">
                <a:ln>
                  <a:noFill/>
                </a:ln>
                <a:effectLst/>
              </a:rPr>
              <a:t>Минеральные ресурсы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1445" name="Picture 5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2822575" cy="6337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406112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Отрасли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специализации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" y="2214555"/>
            <a:ext cx="800102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028700" indent="-1028700" algn="ctr" fontAlgn="auto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00000"/>
              <a:buFont typeface="+mj-lt"/>
              <a:buAutoNum type="romanUcPeriod"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Машиностроение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" y="2967335"/>
            <a:ext cx="8429651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028700" indent="-1028700" algn="ctr" fontAlgn="auto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Font typeface="+mj-lt"/>
              <a:buAutoNum type="romanUcPeriod" startAt="2"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Электроэнергетика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813994"/>
            <a:ext cx="835821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028700" indent="-1028700" algn="ctr" fontAlgn="auto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Font typeface="+mj-lt"/>
              <a:buAutoNum type="romanUcPeriod" startAt="4"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Сельское хозяйство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929066"/>
            <a:ext cx="857252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28700" indent="-1028700" algn="ctr" fontAlgn="auto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Font typeface="+mj-lt"/>
              <a:buAutoNum type="romanUcPeriod" startAt="3"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Черная металлургия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" y="5786454"/>
            <a:ext cx="657226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028700" indent="-1028700" algn="ctr" fontAlgn="auto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Font typeface="+mj-lt"/>
              <a:buAutoNum type="romanUcPeriod" startAt="5"/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Рыболовство</a:t>
            </a:r>
          </a:p>
        </p:txBody>
      </p:sp>
      <p:sp>
        <p:nvSpPr>
          <p:cNvPr id="11" name="Управляющая кнопка: документ 10">
            <a:hlinkClick r:id="" action="ppaction://hlinkshowjump?jump=nextslide" highlightClick="1"/>
          </p:cNvPr>
          <p:cNvSpPr/>
          <p:nvPr/>
        </p:nvSpPr>
        <p:spPr>
          <a:xfrm>
            <a:off x="8429625" y="6143625"/>
            <a:ext cx="500063" cy="500063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0"/>
            <a:ext cx="777665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Машиностроение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2075" y="968358"/>
            <a:ext cx="7572396" cy="5632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Машиностроение образует сердцевину японской промышленности, занимая первое место в мире. По доле машиностроения в структуре обрабатывающей промышленности (37%) Япония занимает 3-е место, а по доле его в экспорте (64%) – 1-ое. Особенно выделяются отрасли международной специализации Японии – автомобилестроение (1-ое, 41 млн. в 1994 г.), судостроение (1-ое, 38%), робототехника (1-ое, 40%), микроэлектроника (1-ое, 46% общемировой продукции, 1993 г.), бытовая электроника (1-ое), станкостроение (1-ое), пр-во часов (2-ое). Ныне японское автомобилестроение занимает лидирующие позиции на мировом рынке, причем не только по объему, но и по качеству и себестоимости продукции. Крупнейшие автомобильные концерны – "Тоёта", "Ниссан", "Хонда", "Мазда". Главные центры машиностроения расположены в пределах мегалополиса Токайдо в агломерациях Токио, Осаки и Нагои. Однако по судостроению выделяются Иокогама, Осака, Кобе, Куре, а по автомобилестроению – Нагоя.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15313" y="6357938"/>
            <a:ext cx="71437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ln>
                  <a:noFill/>
                </a:ln>
                <a:effectLst/>
              </a:rPr>
              <a:t>Рельеф </a:t>
            </a:r>
          </a:p>
        </p:txBody>
      </p:sp>
      <p:pic>
        <p:nvPicPr>
          <p:cNvPr id="57348" name="Picture 4" descr="img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773238"/>
            <a:ext cx="5310188" cy="3983037"/>
          </a:xfrm>
          <a:ln/>
        </p:spPr>
      </p:pic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5580063" y="1412875"/>
            <a:ext cx="3313112" cy="5035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Японских островов преимущественно горный; основные хребты — Хидака и Токати (на острове Хоккайдо), Oy, Китаками, Этиго и Хида (на острове Хонсю); на островах Рюкю преобладают низкогорья. Много действующих (77) и потухших вулканов; высшая точка Японии — </a:t>
            </a:r>
            <a:r>
              <a:rPr lang="ru-RU">
                <a:hlinkClick r:id="rId3" tooltip="Вулканы"/>
              </a:rPr>
              <a:t>вулкан</a:t>
            </a:r>
            <a:r>
              <a:rPr lang="ru-RU"/>
              <a:t> Фудзияма на остров Хонсю (3776 м). Часты </a:t>
            </a:r>
            <a:r>
              <a:rPr lang="ru-RU">
                <a:hlinkClick r:id="rId4" tooltip="Землетрясения"/>
              </a:rPr>
              <a:t>землетрясения</a:t>
            </a:r>
            <a:r>
              <a:rPr lang="ru-RU"/>
              <a:t>. Длина береговой линии около 30 тысяч км. У берегов многих островов архипелага Рюкю — коралловые </a:t>
            </a:r>
            <a:r>
              <a:rPr lang="ru-RU">
                <a:hlinkClick r:id="rId5" tooltip="Рифы"/>
              </a:rPr>
              <a:t>рифы</a:t>
            </a:r>
            <a:r>
              <a:rPr lang="ru-RU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496"/>
            <a:ext cx="9144000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По производству электроэнергии – 900 млрд. кВт/ч в год Япония занимает 2-ое место в мире. ТЭС вырабатывают около 60% всей электроэнергии и обеспечивают основную нагрузку в энергосистемах также, как и атомные электростанции, вырабатывающие 30% электроэнергии. ГЭС же производят не более 10%. Большой интерес для Японии представляет использование нетрадиционных источников энергии, ведь она расположена на сейсмическом поясе. На острове Хонсю известны десятки горячих источников, гейзеров и фумарол, на которых построены геоТЭС. А солнечная энергия используется для обогрева помещений и нагрева воды.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792961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solidFill>
                  <a:srgbClr val="0066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Электроэнергетика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0" y="2214563"/>
            <a:ext cx="35718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Черная металлургия: - одна из важных отраслей международной специализации (1-ое, 15% мирового пр-ва стали). </a:t>
            </a:r>
          </a:p>
        </p:txBody>
      </p: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4929188" y="4000500"/>
            <a:ext cx="40719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Япония – крупнейший в мире экспортер стали – в США, Китай. Для японской черной металлургии характерна очень высокая производственная и территориальная концентрация.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52"/>
            <a:ext cx="864396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rgbClr val="1AB822"/>
                </a:solidFill>
                <a:latin typeface="+mn-lt"/>
              </a:rPr>
              <a:t>Черная  металлургия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41453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66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Сельское хозяйство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274838"/>
            <a:ext cx="7572428" cy="353943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Крупный сельскохозяйственный район – низменность Канто. В нем развито рисоводство, овощеводство, плодоводство, возделывания чая, табака, а также разведением свиней и птицы. У городов Хиросима и Куре проходит "зеленая полоса, где выращивают рис, виноград, цитрусовые.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0"/>
            <a:ext cx="792961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	Рыболовство</a:t>
            </a:r>
          </a:p>
        </p:txBody>
      </p: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214313" y="1143000"/>
            <a:ext cx="4572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Северо-Западная часть Тихого океана – главный район мирового рыболовства. Японии, ведущей здесь добычу морепродуктов в четырех зонах (пресного рыболовства 0,2 млн. т.; прибрежного рыболовства 3,5 млн. т.; зона средней дальности – акватории Японского, Охотского, Берингова морей – 6,5 млн. т.; зона дальнего экспедиционного лова), принадлежит 1-ое место в мире.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0"/>
            <a:ext cx="507209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Население</a:t>
            </a:r>
          </a:p>
        </p:txBody>
      </p: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0" y="857250"/>
            <a:ext cx="2571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Современное население Японии составляет 127 078 679 человека </a:t>
            </a:r>
          </a:p>
        </p:txBody>
      </p:sp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4786313" y="11430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Продолжительность жизни в этой стране самая высокая в мире (76 лет — для мужчин, 82 года — для женщин)</a:t>
            </a:r>
          </a:p>
        </p:txBody>
      </p:sp>
      <p:sp>
        <p:nvSpPr>
          <p:cNvPr id="33797" name="Прямоугольник 4"/>
          <p:cNvSpPr>
            <a:spLocks noChangeArrowheads="1"/>
          </p:cNvSpPr>
          <p:nvPr/>
        </p:nvSpPr>
        <p:spPr bwMode="auto">
          <a:xfrm>
            <a:off x="2357438" y="3071813"/>
            <a:ext cx="3929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Население Японии отличается национальной однородностью (более 99 % составляют японцы).</a:t>
            </a:r>
          </a:p>
        </p:txBody>
      </p:sp>
      <p:sp>
        <p:nvSpPr>
          <p:cNvPr id="33798" name="Прямоугольник 5"/>
          <p:cNvSpPr>
            <a:spLocks noChangeArrowheads="1"/>
          </p:cNvSpPr>
          <p:nvPr/>
        </p:nvSpPr>
        <p:spPr bwMode="auto">
          <a:xfrm>
            <a:off x="0" y="4714875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Большинство жителей Японии исповедуют синтоизм (примерно 90 млн. человек), который считается национальной японской религией. В основе веры — почитание предков и культ природы</a:t>
            </a:r>
          </a:p>
        </p:txBody>
      </p:sp>
      <p:sp>
        <p:nvSpPr>
          <p:cNvPr id="33799" name="Прямоугольник 6"/>
          <p:cNvSpPr>
            <a:spLocks noChangeArrowheads="1"/>
          </p:cNvSpPr>
          <p:nvPr/>
        </p:nvSpPr>
        <p:spPr bwMode="auto">
          <a:xfrm>
            <a:off x="5072063" y="565785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Объектами поклонения являются души умерших и различные божества. Присутствуют также православные, буддисты, католики и иные веры.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929066"/>
            <a:ext cx="30733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Религия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Культура Японии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500174"/>
            <a:ext cx="5000660" cy="50167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 Живопись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Каллиграфия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Скульптура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Театр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Кинематограф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Аниме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Архитектура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Одежда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" descr="s5720614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07013">
            <a:off x="0" y="1071563"/>
            <a:ext cx="33337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Рисунок 2" descr="6954b9e9e64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90698">
            <a:off x="3571875" y="1071563"/>
            <a:ext cx="5572125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0"/>
            <a:ext cx="678660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Живопись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933077_yapon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93466">
            <a:off x="3437930" y="893438"/>
            <a:ext cx="6096000" cy="5557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3081701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61809">
            <a:off x="-1625" y="101087"/>
            <a:ext cx="3438525" cy="64953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3425318_b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428604"/>
            <a:ext cx="4357686" cy="6429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 descr="kall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2918"/>
            <a:ext cx="4857752" cy="6215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8001055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Каллиграфия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22088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984"/>
            <a:ext cx="3857620" cy="5715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347px-Ushiku_Daibutsu_2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1071546"/>
            <a:ext cx="5143504" cy="5786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048007" y="0"/>
            <a:ext cx="410221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Скульптура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1000108"/>
            <a:ext cx="2071702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Статуя Будды Амиды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px-Flag_of_Japan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5435">
            <a:off x="345494" y="2309753"/>
            <a:ext cx="4189914" cy="39691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pic>
        <p:nvPicPr>
          <p:cNvPr id="3" name="Рисунок 2" descr="600px-Imperial_Seal_of_Japan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39680" y="2220415"/>
            <a:ext cx="4102862" cy="421482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4" name="Прямоугольник 3"/>
          <p:cNvSpPr/>
          <p:nvPr/>
        </p:nvSpPr>
        <p:spPr>
          <a:xfrm>
            <a:off x="500034" y="785794"/>
            <a:ext cx="364333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4429123" cy="2571768"/>
          </a:xfrm>
          <a:prstGeom prst="rect">
            <a:avLst/>
          </a:prstGeom>
          <a:noFill/>
        </p:spPr>
        <p:txBody>
          <a:bodyPr>
            <a:prstTxWarp prst="textInflateBottom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Герб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Императорская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печать Японии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71480"/>
            <a:ext cx="3714776" cy="2857520"/>
          </a:xfrm>
          <a:prstGeom prst="rect">
            <a:avLst/>
          </a:prstGeom>
          <a:noFill/>
        </p:spPr>
        <p:txBody>
          <a:bodyPr>
            <a:prstTxWarp prst="textArchUpPour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Флаг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2e87234070c5aeae6fd254a290461e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1214422"/>
            <a:ext cx="5334000" cy="57864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Masks_NOU_M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643050"/>
            <a:ext cx="4500562" cy="5214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928662" y="0"/>
            <a:ext cx="750099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+mn-lt"/>
              </a:rPr>
              <a:t>Театр Японии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a92_8a211bf6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8234"/>
            <a:ext cx="5500694" cy="56197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dbba4716dac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714356"/>
            <a:ext cx="5595934" cy="6143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 prst="riblet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048007" y="142852"/>
            <a:ext cx="241284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rgbClr val="66FFCC"/>
                </a:solidFill>
                <a:latin typeface="+mn-lt"/>
              </a:rPr>
              <a:t>Аниме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ram26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860"/>
            <a:ext cx="5286380" cy="55721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hhram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1214423"/>
            <a:ext cx="5591175" cy="5643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048007" y="214290"/>
            <a:ext cx="451745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Архитектура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903893"/>
            <a:ext cx="2307747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Ицукусима,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Хиросима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9-04-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7478">
            <a:off x="5588000" y="1357298"/>
            <a:ext cx="3556000" cy="5500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4810696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1142984"/>
            <a:ext cx="2638430" cy="5500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age00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86169">
            <a:off x="0" y="1357298"/>
            <a:ext cx="3000364" cy="5500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43108" y="142852"/>
            <a:ext cx="33697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одежда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2" descr="Sumo_ceremon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-285776"/>
            <a:ext cx="889455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Сумо- национальный вид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спорта в Японии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1"/>
          <p:cNvSpPr>
            <a:spLocks noChangeArrowheads="1"/>
          </p:cNvSpPr>
          <p:nvPr/>
        </p:nvSpPr>
        <p:spPr bwMode="auto">
          <a:xfrm>
            <a:off x="0" y="2071688"/>
            <a:ext cx="423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onstantia" pitchFamily="18" charset="0"/>
              </a:rPr>
              <a:t>Основой японской кухни является рис</a:t>
            </a:r>
          </a:p>
        </p:txBody>
      </p:sp>
      <p:sp>
        <p:nvSpPr>
          <p:cNvPr id="45059" name="Прямоугольник 2"/>
          <p:cNvSpPr>
            <a:spLocks noChangeArrowheads="1"/>
          </p:cNvSpPr>
          <p:nvPr/>
        </p:nvSpPr>
        <p:spPr bwMode="auto">
          <a:xfrm>
            <a:off x="4643438" y="2571750"/>
            <a:ext cx="4286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Вторым по значимости продуктом питания японцев является рыба. </a:t>
            </a:r>
          </a:p>
        </p:txBody>
      </p:sp>
      <p:sp>
        <p:nvSpPr>
          <p:cNvPr id="45060" name="Прямоугольник 3"/>
          <p:cNvSpPr>
            <a:spLocks noChangeArrowheads="1"/>
          </p:cNvSpPr>
          <p:nvPr/>
        </p:nvSpPr>
        <p:spPr bwMode="auto">
          <a:xfrm>
            <a:off x="0" y="314325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Япония занимает четвёртое место в мире по употреблению рыбы и морепродуктов на душу населения.</a:t>
            </a:r>
          </a:p>
        </p:txBody>
      </p:sp>
      <p:sp>
        <p:nvSpPr>
          <p:cNvPr id="45061" name="Прямоугольник 4"/>
          <p:cNvSpPr>
            <a:spLocks noChangeArrowheads="1"/>
          </p:cNvSpPr>
          <p:nvPr/>
        </p:nvSpPr>
        <p:spPr bwMode="auto">
          <a:xfrm>
            <a:off x="4572000" y="414337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Часто рыба употребляется в сыром или полусыром виде, например суши. Также очень популярен в Японии соевый творог (тофу)</a:t>
            </a:r>
          </a:p>
        </p:txBody>
      </p:sp>
      <p:sp>
        <p:nvSpPr>
          <p:cNvPr id="45062" name="Прямоугольник 5"/>
          <p:cNvSpPr>
            <a:spLocks noChangeArrowheads="1"/>
          </p:cNvSpPr>
          <p:nvPr/>
        </p:nvSpPr>
        <p:spPr bwMode="auto">
          <a:xfrm>
            <a:off x="0" y="5572125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Особое место в традиционной японской кухне занимает японская чайная церемония.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28604"/>
            <a:ext cx="51513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Японская кухня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14290"/>
            <a:ext cx="68589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5080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Чайная  церемония</a:t>
            </a:r>
          </a:p>
        </p:txBody>
      </p:sp>
      <p:pic>
        <p:nvPicPr>
          <p:cNvPr id="46083" name="Рисунок 2" descr="63d19c14421c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1625" y="928688"/>
            <a:ext cx="50323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Прямоугольник 3"/>
          <p:cNvSpPr>
            <a:spLocks noChangeArrowheads="1"/>
          </p:cNvSpPr>
          <p:nvPr/>
        </p:nvSpPr>
        <p:spPr bwMode="auto">
          <a:xfrm>
            <a:off x="0" y="1285875"/>
            <a:ext cx="4572000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Чайная церемония (яп. </a:t>
            </a:r>
            <a:r>
              <a:rPr lang="ja-JP" altLang="en-US" sz="2400">
                <a:latin typeface="Constantia" pitchFamily="18" charset="0"/>
                <a:cs typeface="HG明朝E"/>
              </a:rPr>
              <a:t>茶の湯 </a:t>
            </a:r>
            <a:r>
              <a:rPr lang="ru-RU" sz="2400">
                <a:latin typeface="Constantia" pitchFamily="18" charset="0"/>
              </a:rPr>
              <a:t>тя-но ю) — специфическая ритуализованная форма совместного чаепития, созданная в средние века в Японии и по настоящее время культивируемая в этой стране. Появившись первоначально как одна из форм практики медитации монахов-буддистов, стала неотъемлемым элементом японской культуры, тесно связана со многими другими культурными явлениями.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71678"/>
            <a:ext cx="4572000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/>
                <a:solidFill>
                  <a:srgbClr val="FFFF00"/>
                </a:solidFill>
                <a:latin typeface="+mn-lt"/>
              </a:rPr>
              <a:t>Сакура — известный символ Японии и японской культуры — с давних пор почитаемое японцами растение.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714620"/>
            <a:ext cx="45720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/>
                <a:solidFill>
                  <a:srgbClr val="FFFF00"/>
                </a:solidFill>
                <a:latin typeface="+mn-lt"/>
              </a:rPr>
              <a:t>Со времён Мэйдзи изображение сакуры находится на головных уборах учащихся и военных, как показатель ранга. В настоящее время используется на гербах полиции и вооружённых сил Японии. Кроме того, сакура — традиционный символ женской молодости и красоты.</a:t>
            </a:r>
          </a:p>
        </p:txBody>
      </p:sp>
      <p:sp>
        <p:nvSpPr>
          <p:cNvPr id="47108" name="Прямоугольник 3"/>
          <p:cNvSpPr>
            <a:spLocks noChangeArrowheads="1"/>
          </p:cNvSpPr>
          <p:nvPr/>
        </p:nvSpPr>
        <p:spPr bwMode="auto">
          <a:xfrm>
            <a:off x="285750" y="4357688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Constantia" pitchFamily="18" charset="0"/>
              </a:rPr>
              <a:t>27 марта, начиная с 4-го года Хэйсэй (1992) общественной организацией «Общество Японской Сакуры» введён Праздник Цветения Сакуры. Этот праздник проходит во всех районах Японии, время проведения зависит от времени цветения сакуры.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214290"/>
            <a:ext cx="29311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сакура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597557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-1428784"/>
            <a:ext cx="4762500" cy="80962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" name="Рисунок 1" descr="40379976_Kogda_cvetet_sakur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-428652"/>
            <a:ext cx="5857884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5212277-web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2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714356"/>
            <a:ext cx="4786314" cy="6143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19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  АКИХИТО               ЮКИО ХАТОЯМА     </a:t>
            </a:r>
            <a:endParaRPr lang="ru-RU"/>
          </a:p>
        </p:txBody>
      </p:sp>
      <p:pic>
        <p:nvPicPr>
          <p:cNvPr id="18435" name="Содержимое 4" descr="280px-Akihito_090710-1600b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7713" y="1524000"/>
            <a:ext cx="3478212" cy="4572000"/>
          </a:xfrm>
        </p:spPr>
      </p:pic>
      <p:pic>
        <p:nvPicPr>
          <p:cNvPr id="18436" name="Содержимое 5" descr="200px-Yukio_Hatoyama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3438" y="1500188"/>
            <a:ext cx="371475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64961b394dc90f26f33aab1c7c33829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4357686" cy="61436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000100" y="-142900"/>
            <a:ext cx="678661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Икебана</a:t>
            </a:r>
          </a:p>
        </p:txBody>
      </p:sp>
      <p:pic>
        <p:nvPicPr>
          <p:cNvPr id="6" name="Рисунок 5" descr="1233398788_sakura1v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214290"/>
            <a:ext cx="4500562" cy="72866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 descr="17942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5" y="0"/>
            <a:ext cx="4714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Рисунок 2" descr="45659868_sinie_podsnezhnik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f_1166494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286908" cy="43281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72000"/>
                <a:gridCol w="4714908"/>
              </a:tblGrid>
              <a:tr h="242910">
                <a:tc>
                  <a:txBody>
                    <a:bodyPr/>
                    <a:lstStyle/>
                    <a:p>
                      <a:r>
                        <a:rPr lang="ru-RU" sz="2400" i="1" dirty="0" smtClean="0"/>
                        <a:t>Официальное</a:t>
                      </a:r>
                      <a:r>
                        <a:rPr lang="ru-RU" sz="2400" i="1" baseline="0" dirty="0" smtClean="0"/>
                        <a:t> название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+mn-lt"/>
                        </a:rPr>
                        <a:t>«Нихон коку», «Ниппон коку» </a:t>
                      </a:r>
                      <a:endParaRPr lang="ru-RU" sz="2400" i="1" dirty="0">
                        <a:latin typeface="+mn-lt"/>
                      </a:endParaRPr>
                    </a:p>
                  </a:txBody>
                  <a:tcPr/>
                </a:tc>
              </a:tr>
              <a:tr h="3497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Constantia" pitchFamily="18" charset="0"/>
                        </a:rPr>
                        <a:t>Официальный язык</a:t>
                      </a:r>
                      <a:endParaRPr lang="ru-RU" sz="2000" i="1" dirty="0"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n-lt"/>
                        </a:rPr>
                        <a:t>Японский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</a:tr>
              <a:tr h="3497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Constantia" pitchFamily="18" charset="0"/>
                        </a:rPr>
                        <a:t>Столица</a:t>
                      </a:r>
                      <a:endParaRPr lang="ru-RU" sz="2000" i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n-lt"/>
                        </a:rPr>
                        <a:t>Токио</a:t>
                      </a:r>
                      <a:endParaRPr lang="ru-RU" sz="2000" dirty="0">
                        <a:latin typeface="+mn-lt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497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Constantia" pitchFamily="18" charset="0"/>
                        </a:rPr>
                        <a:t>Крупнейшие</a:t>
                      </a:r>
                      <a:r>
                        <a:rPr lang="ru-RU" sz="2000" i="1" baseline="0" dirty="0" smtClean="0">
                          <a:latin typeface="Constantia" pitchFamily="18" charset="0"/>
                        </a:rPr>
                        <a:t> города</a:t>
                      </a:r>
                      <a:endParaRPr lang="ru-RU" sz="2000" i="1" dirty="0"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n-lt"/>
                        </a:rPr>
                        <a:t>Токио,</a:t>
                      </a:r>
                      <a:r>
                        <a:rPr lang="ru-RU" sz="2000" baseline="0" dirty="0" smtClean="0">
                          <a:latin typeface="+mn-lt"/>
                        </a:rPr>
                        <a:t> Иокогама, Осака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</a:tr>
              <a:tr h="34976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nstantia" pitchFamily="18" charset="0"/>
                        </a:rPr>
                        <a:t>Форма правления</a:t>
                      </a:r>
                      <a:endParaRPr lang="ru-RU" sz="200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n-lt"/>
                        </a:rPr>
                        <a:t>Конституционная</a:t>
                      </a:r>
                      <a:r>
                        <a:rPr lang="ru-RU" sz="2000" baseline="0" dirty="0" smtClean="0">
                          <a:latin typeface="+mn-lt"/>
                        </a:rPr>
                        <a:t>  монархия</a:t>
                      </a:r>
                      <a:endParaRPr lang="ru-RU" sz="2000" dirty="0">
                        <a:latin typeface="+mn-lt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88677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onstantia" pitchFamily="18" charset="0"/>
                        </a:rPr>
                        <a:t>Император</a:t>
                      </a:r>
                      <a:endParaRPr lang="en-US" sz="2000" dirty="0" smtClean="0">
                        <a:latin typeface="Constantia" pitchFamily="18" charset="0"/>
                      </a:endParaRPr>
                    </a:p>
                    <a:p>
                      <a:r>
                        <a:rPr lang="ru-RU" sz="2000" dirty="0" smtClean="0">
                          <a:latin typeface="Constantia" pitchFamily="18" charset="0"/>
                        </a:rPr>
                        <a:t>Премьер</a:t>
                      </a:r>
                      <a:r>
                        <a:rPr lang="ru-RU" sz="2000" baseline="0" dirty="0" smtClean="0">
                          <a:latin typeface="Constantia" pitchFamily="18" charset="0"/>
                        </a:rPr>
                        <a:t> -министр</a:t>
                      </a:r>
                      <a:endParaRPr lang="ru-RU" sz="2000" dirty="0" smtClean="0">
                        <a:latin typeface="Constantia" pitchFamily="18" charset="0"/>
                      </a:endParaRPr>
                    </a:p>
                    <a:p>
                      <a:endParaRPr lang="ru-RU" sz="2000" dirty="0"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+mn-lt"/>
                        </a:rPr>
                        <a:t>Акихито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+mn-lt"/>
                        </a:rPr>
                        <a:t>Юкио Хатояма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</a:tr>
              <a:tr h="708656">
                <a:tc>
                  <a:txBody>
                    <a:bodyPr/>
                    <a:lstStyle/>
                    <a:p>
                      <a:r>
                        <a:rPr lang="ru-RU" dirty="0" smtClean="0"/>
                        <a:t>Территория</a:t>
                      </a:r>
                    </a:p>
                    <a:p>
                      <a:r>
                        <a:rPr lang="en-US" dirty="0" smtClean="0"/>
                        <a:t>*</a:t>
                      </a:r>
                      <a:r>
                        <a:rPr lang="ru-RU" dirty="0" smtClean="0"/>
                        <a:t>Всего</a:t>
                      </a:r>
                    </a:p>
                    <a:p>
                      <a:r>
                        <a:rPr lang="ru-RU" dirty="0" smtClean="0"/>
                        <a:t>*%</a:t>
                      </a:r>
                      <a:r>
                        <a:rPr lang="ru-RU" baseline="0" dirty="0" smtClean="0"/>
                        <a:t> водной поверхности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61-я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в мире</a:t>
                      </a:r>
                    </a:p>
                    <a:p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377 944 км²</a:t>
                      </a:r>
                    </a:p>
                    <a:p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22863">
                <a:tc>
                  <a:txBody>
                    <a:bodyPr/>
                    <a:lstStyle/>
                    <a:p>
                      <a:r>
                        <a:rPr lang="ru-RU" dirty="0" smtClean="0"/>
                        <a:t>Валюта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	Иена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4357688"/>
          <a:ext cx="9286908" cy="267414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262275"/>
                <a:gridCol w="5024633"/>
              </a:tblGrid>
              <a:tr h="354888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                         Население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48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2009 год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127 530 000 чел. (10-е)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548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</a:rPr>
                        <a:t> Плотность</a:t>
                      </a:r>
                      <a:endParaRPr lang="ru-RU" dirty="0">
                        <a:solidFill>
                          <a:schemeClr val="tx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337,4 чел./км²  (18-я)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54888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                               ВВП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105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• Итого (2008)</a:t>
                      </a:r>
                    </a:p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• На душу населения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$4910 млрд. (2-й)</a:t>
                      </a:r>
                    </a:p>
                    <a:p>
                      <a:r>
                        <a:rPr lang="ru-RU" dirty="0" smtClean="0"/>
                        <a:t>$38 457  (23-й)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025">
                <a:tc>
                  <a:txBody>
                    <a:bodyPr/>
                    <a:lstStyle/>
                    <a:p>
                      <a:r>
                        <a:rPr lang="ru-RU" dirty="0" smtClean="0"/>
                        <a:t>ИРЧП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▲ 0,960 (очень выс.) (10-й)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Управляющая кнопка: сведения 5">
            <a:hlinkClick r:id="" action="ppaction://hlinkshowjump?jump=nextslide" highlightClick="1"/>
          </p:cNvPr>
          <p:cNvSpPr/>
          <p:nvPr/>
        </p:nvSpPr>
        <p:spPr>
          <a:xfrm>
            <a:off x="7572375" y="2143125"/>
            <a:ext cx="714375" cy="714375"/>
          </a:xfrm>
          <a:prstGeom prst="actionButtonInformatio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smtClean="0">
              <a:ln>
                <a:noFill/>
              </a:ln>
              <a:effectLst/>
            </a:endParaRPr>
          </a:p>
        </p:txBody>
      </p:sp>
      <p:pic>
        <p:nvPicPr>
          <p:cNvPr id="64516" name="Picture 4" descr="img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0"/>
            <a:ext cx="8137525" cy="6526213"/>
          </a:xfrm>
          <a:ln/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23850" y="5734050"/>
            <a:ext cx="8642350" cy="9159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/>
              <a:t>Золотой павильон, расположенный посреди великолепных декоративных садов старинного города Киото - один из самых известных памятников архитектуры Японии. Этот буддийский храм был построрен в 1394 году.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smtClean="0">
              <a:ln>
                <a:noFill/>
              </a:ln>
              <a:effectLst/>
            </a:endParaRPr>
          </a:p>
        </p:txBody>
      </p:sp>
      <p:pic>
        <p:nvPicPr>
          <p:cNvPr id="63492" name="Picture 4" descr="img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8913"/>
            <a:ext cx="8569325" cy="6188075"/>
          </a:xfrm>
          <a:ln/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0" y="5734050"/>
            <a:ext cx="9144000" cy="9159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/>
              <a:t>Дайго-Дзи, буддийский храм в древнем городе Киото, бывшей столице Японии. Храм построен из дерева: его изящная крыша с четырьмя скатами и характерным гребнем выполнена в традиционном японском стиле.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img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0"/>
            <a:ext cx="6985000" cy="6288088"/>
          </a:xfrm>
          <a:ln/>
        </p:spPr>
      </p:pic>
      <p:sp>
        <p:nvSpPr>
          <p:cNvPr id="62471" name="Rectangle 7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smtClean="0">
              <a:ln>
                <a:noFill/>
              </a:ln>
              <a:effectLst/>
            </a:endParaRPr>
          </a:p>
        </p:txBody>
      </p:sp>
      <p:sp>
        <p:nvSpPr>
          <p:cNvPr id="62472" name="Rectangle 8"/>
          <p:cNvSpPr>
            <a:spLocks/>
          </p:cNvSpPr>
          <p:nvPr/>
        </p:nvSpPr>
        <p:spPr bwMode="auto">
          <a:xfrm>
            <a:off x="395288" y="5229225"/>
            <a:ext cx="8229600" cy="1219200"/>
          </a:xfrm>
          <a:prstGeom prst="rect">
            <a:avLst/>
          </a:prstGeom>
          <a:solidFill>
            <a:schemeClr val="bg2"/>
          </a:solidFill>
          <a:ln w="6350" cap="rnd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2400" i="1">
                <a:solidFill>
                  <a:srgbClr val="F9F9F9"/>
                </a:solidFill>
                <a:latin typeface="Constantia" pitchFamily="18" charset="0"/>
              </a:rPr>
              <a:t>Эти три обезьяны символизируют образ жизни, проповедуемые буддизмом: не слышать, не говорить и не видеть ничего дурного.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665</TotalTime>
  <Words>1415</Words>
  <Application>Microsoft Office PowerPoint</Application>
  <PresentationFormat>Экран (4:3)</PresentationFormat>
  <Paragraphs>123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Бумажная</vt:lpstr>
      <vt:lpstr>ЯПОНИЯ</vt:lpstr>
      <vt:lpstr>Рельеф </vt:lpstr>
      <vt:lpstr>Слайд 3</vt:lpstr>
      <vt:lpstr>  АКИХИТО               ЮКИО ХАТОЯМА     </vt:lpstr>
      <vt:lpstr>Слайд 5</vt:lpstr>
      <vt:lpstr>Слайд 6</vt:lpstr>
      <vt:lpstr>Слайд 7</vt:lpstr>
      <vt:lpstr>Слайд 8</vt:lpstr>
      <vt:lpstr>Слайд 9</vt:lpstr>
      <vt:lpstr>Водные ресурсы</vt:lpstr>
      <vt:lpstr>         Климат</vt:lpstr>
      <vt:lpstr>Слайд 12</vt:lpstr>
      <vt:lpstr>Слайд 13</vt:lpstr>
      <vt:lpstr>Фауна </vt:lpstr>
      <vt:lpstr>Минеральные ресурсы</vt:lpstr>
      <vt:lpstr>Минеральные ресурсы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Япония </dc:title>
  <dc:creator>User</dc:creator>
  <cp:lastModifiedBy>User</cp:lastModifiedBy>
  <cp:revision>62</cp:revision>
  <dcterms:created xsi:type="dcterms:W3CDTF">2010-02-16T15:27:15Z</dcterms:created>
  <dcterms:modified xsi:type="dcterms:W3CDTF">2013-04-01T07:11:51Z</dcterms:modified>
</cp:coreProperties>
</file>